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43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Example Unit Compliance Tool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04824-4CA7-4820-8E1E-68024C01690B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7CB1-EEBF-40A2-B41A-404E447A8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6474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Example Unit Compliance Tool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410C1-8842-4855-BC8E-A56E54D25FC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2221-0DA9-4F4C-B840-D7753639A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3918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Example Unit Compliance Tool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0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8487" cy="9166580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466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91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0892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6537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633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2044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092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63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61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053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08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274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6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58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64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90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8488" cy="9166580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44B5-BA5C-4815-9FB0-57A29F07A0DA}" type="datetimeFigureOut">
              <a:rPr lang="en-CA" smtClean="0"/>
              <a:pPr/>
              <a:t>26/01/2018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D156E60-26B1-417B-8ADD-655B2FC675E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65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000" y="1559721"/>
            <a:ext cx="5269256" cy="2088232"/>
          </a:xfrm>
        </p:spPr>
        <p:txBody>
          <a:bodyPr>
            <a:normAutofit/>
          </a:bodyPr>
          <a:lstStyle/>
          <a:p>
            <a:pPr algn="ctr"/>
            <a:r>
              <a:rPr lang="en-CA" sz="4000" b="1" cap="all" dirty="0" smtClean="0">
                <a:solidFill>
                  <a:srgbClr val="E28432"/>
                </a:solidFill>
                <a:latin typeface="Cambria" panose="02040503050406030204" pitchFamily="18" charset="0"/>
              </a:rPr>
              <a:t>[Enter Unit NAME]</a:t>
            </a:r>
            <a:r>
              <a:rPr lang="en-CA" sz="4400" b="1" cap="all" dirty="0" smtClean="0">
                <a:solidFill>
                  <a:srgbClr val="E28432"/>
                </a:solidFill>
                <a:latin typeface="Cambria" panose="02040503050406030204" pitchFamily="18" charset="0"/>
              </a:rPr>
              <a:t/>
            </a:r>
            <a:br>
              <a:rPr lang="en-CA" sz="4400" b="1" cap="all" dirty="0" smtClean="0">
                <a:solidFill>
                  <a:srgbClr val="E28432"/>
                </a:solidFill>
                <a:latin typeface="Cambria" panose="02040503050406030204" pitchFamily="18" charset="0"/>
              </a:rPr>
            </a:br>
            <a:r>
              <a:rPr lang="en-CA" sz="2400" b="1" cap="all" dirty="0">
                <a:solidFill>
                  <a:schemeClr val="accent5"/>
                </a:solidFill>
                <a:latin typeface="Cambria" panose="02040503050406030204" pitchFamily="18" charset="0"/>
              </a:rPr>
              <a:t>[Hand </a:t>
            </a:r>
            <a:r>
              <a:rPr lang="en-CA" sz="2400" b="1" cap="all">
                <a:solidFill>
                  <a:schemeClr val="accent5"/>
                </a:solidFill>
                <a:latin typeface="Cambria" panose="02040503050406030204" pitchFamily="18" charset="0"/>
              </a:rPr>
              <a:t>Hygiene </a:t>
            </a:r>
            <a:r>
              <a:rPr lang="en-CA" sz="2400" b="1" cap="all" smtClean="0">
                <a:solidFill>
                  <a:schemeClr val="accent5"/>
                </a:solidFill>
                <a:latin typeface="Cambria" panose="02040503050406030204" pitchFamily="18" charset="0"/>
              </a:rPr>
              <a:t>Compliance]%</a:t>
            </a:r>
            <a:r>
              <a:rPr lang="en-CA" sz="4400" b="1" cap="all" dirty="0" smtClean="0">
                <a:solidFill>
                  <a:schemeClr val="accent5"/>
                </a:solidFill>
                <a:latin typeface="Cambria" panose="02040503050406030204" pitchFamily="18" charset="0"/>
              </a:rPr>
              <a:t/>
            </a:r>
            <a:br>
              <a:rPr lang="en-CA" sz="4400" b="1" cap="all" dirty="0" smtClean="0">
                <a:solidFill>
                  <a:schemeClr val="accent5"/>
                </a:solidFill>
                <a:latin typeface="Cambria" panose="02040503050406030204" pitchFamily="18" charset="0"/>
              </a:rPr>
            </a:br>
            <a:r>
              <a:rPr lang="en-CA" sz="3600" b="1" cap="all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[Enter MONTH YEAR]</a:t>
            </a:r>
            <a:r>
              <a:rPr lang="en-CA" sz="3100" b="1" dirty="0" smtClean="0">
                <a:solidFill>
                  <a:schemeClr val="accent5"/>
                </a:solidFill>
                <a:latin typeface="Cambria" panose="02040503050406030204" pitchFamily="18" charset="0"/>
              </a:rPr>
              <a:t>	 </a:t>
            </a:r>
            <a:endParaRPr lang="en-CA" sz="2700" dirty="0">
              <a:solidFill>
                <a:srgbClr val="E28432"/>
              </a:solidFill>
              <a:latin typeface="Cambria" panose="02040503050406030204" pitchFamily="18" charset="0"/>
            </a:endParaRPr>
          </a:p>
        </p:txBody>
      </p:sp>
      <p:pic>
        <p:nvPicPr>
          <p:cNvPr id="10" name="Picture 9" descr="mcs-vis-logo-ahs-colour, 2014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332656" y="8256440"/>
            <a:ext cx="2160242" cy="633038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08771" y="7041042"/>
            <a:ext cx="2608011" cy="11849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342900" rtl="0" eaLnBrk="1" latinLnBrk="0" hangingPunct="1">
              <a:spcBef>
                <a:spcPct val="0"/>
              </a:spcBef>
              <a:buNone/>
              <a:defRPr sz="405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CA" sz="1800" b="1" cap="all" dirty="0" smtClean="0">
                <a:solidFill>
                  <a:schemeClr val="tx2"/>
                </a:solidFill>
                <a:latin typeface="Cambria" panose="02040503050406030204" pitchFamily="18" charset="0"/>
              </a:rPr>
              <a:t>AHS hand hygiene </a:t>
            </a:r>
          </a:p>
          <a:p>
            <a:pPr algn="ctr"/>
            <a:r>
              <a:rPr lang="en-CA" sz="1800" b="1" cap="all" dirty="0" smtClean="0">
                <a:solidFill>
                  <a:schemeClr val="tx2"/>
                </a:solidFill>
                <a:latin typeface="Cambria" panose="02040503050406030204" pitchFamily="18" charset="0"/>
              </a:rPr>
              <a:t>compliance target</a:t>
            </a:r>
            <a:r>
              <a:rPr lang="en-CA" sz="2800" b="1" cap="all" dirty="0" smtClean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CA" sz="2800" b="1" cap="all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CA" sz="2800" b="1" cap="all" dirty="0" smtClean="0">
                <a:solidFill>
                  <a:schemeClr val="tx2"/>
                </a:solidFill>
                <a:latin typeface="Cambria" panose="02040503050406030204" pitchFamily="18" charset="0"/>
              </a:rPr>
              <a:t>  90.0%</a:t>
            </a:r>
            <a:r>
              <a:rPr lang="en-CA" sz="28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	 </a:t>
            </a:r>
            <a:endParaRPr lang="en-CA" sz="2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56619"/>
              </p:ext>
            </p:extLst>
          </p:nvPr>
        </p:nvGraphicFramePr>
        <p:xfrm>
          <a:off x="464000" y="4211960"/>
          <a:ext cx="5028356" cy="2385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178"/>
                <a:gridCol w="2514178"/>
              </a:tblGrid>
              <a:tr h="596293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Month</a:t>
                      </a:r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Compliance</a:t>
                      </a:r>
                      <a:endParaRPr lang="en-CA" sz="2800" dirty="0"/>
                    </a:p>
                  </a:txBody>
                  <a:tcPr anchor="ctr"/>
                </a:tc>
              </a:tr>
              <a:tr h="596293"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</a:tr>
              <a:tr h="596293"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</a:tr>
              <a:tr h="596293"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40" y="242702"/>
            <a:ext cx="1035015" cy="103501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764704" y="47902"/>
            <a:ext cx="2826598" cy="10142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r" defTabSz="342900" rtl="0" eaLnBrk="1" latinLnBrk="0" hangingPunct="1">
              <a:spcBef>
                <a:spcPct val="0"/>
              </a:spcBef>
              <a:buNone/>
              <a:defRPr sz="405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CA" sz="5300" b="1" cap="all" dirty="0" smtClean="0">
                <a:solidFill>
                  <a:schemeClr val="tx1"/>
                </a:solidFill>
                <a:latin typeface="Cambria" panose="02040503050406030204" pitchFamily="18" charset="0"/>
              </a:rPr>
              <a:t>Hand hygiene compliance</a:t>
            </a:r>
            <a:r>
              <a:rPr lang="en-CA" sz="5300" b="1" dirty="0" smtClean="0">
                <a:solidFill>
                  <a:schemeClr val="accent5"/>
                </a:solidFill>
                <a:latin typeface="Cambria" panose="02040503050406030204" pitchFamily="18" charset="0"/>
              </a:rPr>
              <a:t>	</a:t>
            </a:r>
            <a:r>
              <a:rPr lang="en-CA" sz="4000" b="1" dirty="0" smtClean="0">
                <a:solidFill>
                  <a:schemeClr val="accent5"/>
                </a:solidFill>
                <a:latin typeface="Cambria" panose="02040503050406030204" pitchFamily="18" charset="0"/>
              </a:rPr>
              <a:t> </a:t>
            </a:r>
            <a:endParaRPr lang="en-CA" sz="3600" dirty="0">
              <a:solidFill>
                <a:srgbClr val="E28432"/>
              </a:solidFill>
              <a:latin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936" y="8269781"/>
            <a:ext cx="2088232" cy="72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5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1390BEDC95224DA7ED8CFA7BAE0C52" ma:contentTypeVersion="1" ma:contentTypeDescription="Create a new document." ma:contentTypeScope="" ma:versionID="7afe51f80dcbf4695408527affd2a8c1">
  <xsd:schema xmlns:xsd="http://www.w3.org/2001/XMLSchema" xmlns:xs="http://www.w3.org/2001/XMLSchema" xmlns:p="http://schemas.microsoft.com/office/2006/metadata/properties" xmlns:ns2="7779263f-12c7-4a26-a67c-feafd3f1c197" targetNamespace="http://schemas.microsoft.com/office/2006/metadata/properties" ma:root="true" ma:fieldsID="8d39e934a3d6e49832353577f5d341ba" ns2:_="">
    <xsd:import namespace="7779263f-12c7-4a26-a67c-feafd3f1c19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9263f-12c7-4a26-a67c-feafd3f1c1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5B15B0-6DBA-4767-AAC4-CE1FD23C81AE}"/>
</file>

<file path=customXml/itemProps2.xml><?xml version="1.0" encoding="utf-8"?>
<ds:datastoreItem xmlns:ds="http://schemas.openxmlformats.org/officeDocument/2006/customXml" ds:itemID="{C5A7B187-A0CD-4F1B-ACF9-3547AE4071D9}"/>
</file>

<file path=customXml/itemProps3.xml><?xml version="1.0" encoding="utf-8"?>
<ds:datastoreItem xmlns:ds="http://schemas.openxmlformats.org/officeDocument/2006/customXml" ds:itemID="{C5B26E5D-146A-4BAA-8BD2-4851CF962765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19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Trebuchet MS</vt:lpstr>
      <vt:lpstr>Wingdings 3</vt:lpstr>
      <vt:lpstr>Facet</vt:lpstr>
      <vt:lpstr>[Enter Unit NAME] [Hand Hygiene Compliance]% [Enter MONTH YEAR]  </vt:lpstr>
    </vt:vector>
  </TitlesOfParts>
  <Company>Alberta Health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Hygiene Compliance Poster Template</dc:title>
  <dc:creator>Infection Prevention and Control</dc:creator>
  <cp:keywords>Hand Hygiene Compliance Template, Hand Hygiene, Hand Hygiene Poster, Hand Hygiene unit compliance</cp:keywords>
  <cp:lastModifiedBy>Tyler Tamayose</cp:lastModifiedBy>
  <cp:revision>32</cp:revision>
  <dcterms:created xsi:type="dcterms:W3CDTF">2016-01-08T00:27:26Z</dcterms:created>
  <dcterms:modified xsi:type="dcterms:W3CDTF">2018-01-26T22:30:08Z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0x010100171390BEDC95224DA7ED8CFA7BAE0C52</vt:lpwstr>
  </property>
</Properties>
</file>